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51" r:id="rId3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0" Type="http://schemas.openxmlformats.org/officeDocument/2006/relationships/slide" Target="slides/slide18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46.xml"/></Relationships>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3D9DD8AC-58ED-CF9F-DED2-6A1B03768A50}"/>
              </a:ext>
            </a:extLst>
          </p:cNvPr>
          <p:cNvSpPr>
            <a:spLocks noGrp="1" noChangeArrowheads="1"/>
          </p:cNvSpPr>
          <p:nvPr>
            <p:ph type="title"/>
          </p:nvPr>
        </p:nvSpPr>
        <p:spPr/>
        <p:txBody>
          <a:bodyPr/>
          <a:lstStyle/>
          <a:p>
            <a:r>
              <a:rPr lang="en-AU" altLang="zh-CN"/>
              <a:t>Changing User Base</a:t>
            </a:r>
          </a:p>
        </p:txBody>
      </p:sp>
      <p:sp>
        <p:nvSpPr>
          <p:cNvPr id="491523" name="Rectangle 3">
            <a:extLst>
              <a:ext uri="{FF2B5EF4-FFF2-40B4-BE49-F238E27FC236}">
                <a16:creationId xmlns:a16="http://schemas.microsoft.com/office/drawing/2014/main" id="{BF453E3E-6428-9C3C-4A31-332C57B4D257}"/>
              </a:ext>
            </a:extLst>
          </p:cNvPr>
          <p:cNvSpPr>
            <a:spLocks noGrp="1" noChangeArrowheads="1"/>
          </p:cNvSpPr>
          <p:nvPr>
            <p:ph type="body" idx="1"/>
          </p:nvPr>
        </p:nvSpPr>
        <p:spPr/>
        <p:txBody>
          <a:bodyPr/>
          <a:lstStyle/>
          <a:p>
            <a:pPr>
              <a:lnSpc>
                <a:spcPct val="80000"/>
              </a:lnSpc>
            </a:pPr>
            <a:r>
              <a:rPr lang="en-AU" altLang="zh-CN" sz="2400"/>
              <a:t>National Collaborative Research Infrastructure Strategy</a:t>
            </a:r>
          </a:p>
          <a:p>
            <a:pPr lvl="1">
              <a:lnSpc>
                <a:spcPct val="80000"/>
              </a:lnSpc>
            </a:pPr>
            <a:r>
              <a:rPr lang="en-AU" altLang="zh-CN" sz="1800"/>
              <a:t>Ambitious plan to hand out $0.5B of federal money to fund research infrastructure collaboratively</a:t>
            </a:r>
          </a:p>
          <a:p>
            <a:pPr>
              <a:lnSpc>
                <a:spcPct val="80000"/>
              </a:lnSpc>
            </a:pPr>
            <a:r>
              <a:rPr lang="en-AU" altLang="zh-CN" sz="1600">
                <a:solidFill>
                  <a:schemeClr val="accent2"/>
                </a:solidFill>
              </a:rPr>
              <a:t>Evolving Biomolecular Platforms and Informatics	$50.0M</a:t>
            </a:r>
          </a:p>
          <a:p>
            <a:pPr>
              <a:lnSpc>
                <a:spcPct val="80000"/>
              </a:lnSpc>
            </a:pPr>
            <a:r>
              <a:rPr lang="en-AU" altLang="zh-CN" sz="1600">
                <a:solidFill>
                  <a:schemeClr val="accent2"/>
                </a:solidFill>
              </a:rPr>
              <a:t>Integrated Biological Systems			$40.0M</a:t>
            </a:r>
          </a:p>
          <a:p>
            <a:pPr>
              <a:lnSpc>
                <a:spcPct val="80000"/>
              </a:lnSpc>
            </a:pPr>
            <a:r>
              <a:rPr lang="en-AU" altLang="zh-CN" sz="1600">
                <a:solidFill>
                  <a:schemeClr val="accent2"/>
                </a:solidFill>
              </a:rPr>
              <a:t>Characterisation				$47.7M</a:t>
            </a:r>
          </a:p>
          <a:p>
            <a:pPr>
              <a:lnSpc>
                <a:spcPct val="80000"/>
              </a:lnSpc>
            </a:pPr>
            <a:r>
              <a:rPr lang="en-AU" altLang="zh-CN" sz="1600">
                <a:solidFill>
                  <a:schemeClr val="accent2"/>
                </a:solidFill>
              </a:rPr>
              <a:t>Fabrication					$41.0M</a:t>
            </a:r>
          </a:p>
          <a:p>
            <a:pPr>
              <a:lnSpc>
                <a:spcPct val="80000"/>
              </a:lnSpc>
            </a:pPr>
            <a:r>
              <a:rPr lang="en-AU" altLang="zh-CN" sz="1600">
                <a:solidFill>
                  <a:schemeClr val="accent2"/>
                </a:solidFill>
              </a:rPr>
              <a:t>Biotechnology Products				$35.0M</a:t>
            </a:r>
          </a:p>
          <a:p>
            <a:pPr>
              <a:lnSpc>
                <a:spcPct val="80000"/>
              </a:lnSpc>
            </a:pPr>
            <a:r>
              <a:rPr lang="en-AU" altLang="zh-CN" sz="1600">
                <a:solidFill>
                  <a:schemeClr val="accent2"/>
                </a:solidFill>
              </a:rPr>
              <a:t>Networked Biosecurity Framework		$25.0M</a:t>
            </a:r>
          </a:p>
          <a:p>
            <a:pPr>
              <a:lnSpc>
                <a:spcPct val="80000"/>
              </a:lnSpc>
            </a:pPr>
            <a:r>
              <a:rPr lang="en-AU" altLang="zh-CN" sz="1600">
                <a:solidFill>
                  <a:schemeClr val="accent2"/>
                </a:solidFill>
              </a:rPr>
              <a:t>Optical and Radio Astronomy			$45.0M</a:t>
            </a:r>
          </a:p>
          <a:p>
            <a:pPr>
              <a:lnSpc>
                <a:spcPct val="80000"/>
              </a:lnSpc>
            </a:pPr>
            <a:r>
              <a:rPr lang="en-AU" altLang="zh-CN" sz="1600">
                <a:solidFill>
                  <a:schemeClr val="accent2"/>
                </a:solidFill>
              </a:rPr>
              <a:t>Integrated Marine Observing System		$55.2M</a:t>
            </a:r>
          </a:p>
          <a:p>
            <a:pPr>
              <a:lnSpc>
                <a:spcPct val="80000"/>
              </a:lnSpc>
            </a:pPr>
            <a:r>
              <a:rPr lang="en-AU" altLang="zh-CN" sz="1600">
                <a:solidFill>
                  <a:schemeClr val="accent2"/>
                </a:solidFill>
              </a:rPr>
              <a:t>Structure and Evolution of the Australian Continent	$42.8M</a:t>
            </a:r>
          </a:p>
          <a:p>
            <a:pPr>
              <a:lnSpc>
                <a:spcPct val="80000"/>
              </a:lnSpc>
            </a:pPr>
            <a:r>
              <a:rPr lang="en-AU" altLang="zh-CN" sz="1600"/>
              <a:t>Terrestrial Ecosystem Research Network		$20.0M</a:t>
            </a:r>
          </a:p>
          <a:p>
            <a:pPr>
              <a:lnSpc>
                <a:spcPct val="80000"/>
              </a:lnSpc>
            </a:pPr>
            <a:r>
              <a:rPr lang="en-AU" altLang="zh-CN" sz="1600"/>
              <a:t>Population Health and Clinical Data Linkage	$20.0M</a:t>
            </a:r>
          </a:p>
          <a:p>
            <a:pPr>
              <a:lnSpc>
                <a:spcPct val="80000"/>
              </a:lnSpc>
            </a:pPr>
            <a:endParaRPr lang="en-AU" altLang="zh-CN" sz="1600"/>
          </a:p>
          <a:p>
            <a:pPr>
              <a:lnSpc>
                <a:spcPct val="80000"/>
              </a:lnSpc>
            </a:pPr>
            <a:r>
              <a:rPr lang="en-AU" altLang="zh-CN" sz="1600" i="1"/>
              <a:t>Platforms for Collaboration			$75.0M</a:t>
            </a: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